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67" r:id="rId27"/>
    <p:sldId id="268" r:id="rId28"/>
    <p:sldId id="269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4" autoAdjust="0"/>
    <p:restoredTop sz="87465" autoAdjust="0"/>
  </p:normalViewPr>
  <p:slideViewPr>
    <p:cSldViewPr snapToGrid="0">
      <p:cViewPr varScale="1">
        <p:scale>
          <a:sx n="107" d="100"/>
          <a:sy n="107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1" Type="http://schemas.openxmlformats.org/officeDocument/2006/relationships/tags" Target="tags/tag1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3:05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3:05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0A8A1-FE4F-4E2D-B08F-3AE7D86195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D5A7C-6456-4725-B7EB-0CB42AD44D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这张图标注了</a:t>
            </a:r>
            <a:r>
              <a:rPr lang="en-US" altLang="zh-CN" dirty="0"/>
              <a:t>basys3</a:t>
            </a:r>
            <a:r>
              <a:rPr lang="zh-CN" altLang="en-US" dirty="0"/>
              <a:t>板上所有可用的硬件设备，我们在这学期的实验课上可能会用到的设备包括：待会会演示的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r>
              <a:rPr lang="en-US" altLang="zh-CN" dirty="0"/>
              <a:t>7</a:t>
            </a:r>
            <a:r>
              <a:rPr lang="zh-CN" altLang="en-US" dirty="0"/>
              <a:t>段数码管、</a:t>
            </a:r>
            <a:r>
              <a:rPr lang="en-US" altLang="zh-CN" dirty="0"/>
              <a:t>16</a:t>
            </a:r>
            <a:r>
              <a:rPr lang="zh-CN" altLang="en-US" dirty="0"/>
              <a:t>个拨键开关等等。</a:t>
            </a:r>
            <a:br>
              <a:rPr lang="en-US" altLang="zh-CN" dirty="0"/>
            </a:br>
            <a:r>
              <a:rPr lang="zh-CN" altLang="en-US" dirty="0"/>
              <a:t>后面我们会详细的介绍会用到的各个硬件设备的细节。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两列为一组，左边是器件的名称，右边是在</a:t>
            </a:r>
            <a:r>
              <a:rPr lang="en-US" altLang="zh-CN" dirty="0"/>
              <a:t>basys3</a:t>
            </a:r>
            <a:r>
              <a:rPr lang="zh-CN" altLang="en-US" dirty="0"/>
              <a:t>板上的引脚编号</a:t>
            </a:r>
            <a:endParaRPr lang="en-US" altLang="zh-CN" dirty="0"/>
          </a:p>
          <a:p>
            <a:r>
              <a:rPr lang="zh-CN" altLang="en-US" dirty="0"/>
              <a:t>对应引脚分配低电平，则数码管将被点亮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结合上节课我们所学习的</a:t>
            </a:r>
            <a:r>
              <a:rPr lang="en-US" altLang="zh-CN" dirty="0" err="1"/>
              <a:t>verilog</a:t>
            </a:r>
            <a:r>
              <a:rPr lang="zh-CN" altLang="en-US" dirty="0"/>
              <a:t>语言，我将展示一个七段数码管显示实验的流程，来帮助大家学习使用</a:t>
            </a:r>
            <a:r>
              <a:rPr lang="en-US" altLang="zh-CN" dirty="0" err="1"/>
              <a:t>vivado</a:t>
            </a:r>
            <a:r>
              <a:rPr lang="zh-CN" altLang="en-US" dirty="0"/>
              <a:t>和</a:t>
            </a:r>
            <a:r>
              <a:rPr lang="en-US" altLang="zh-CN" dirty="0"/>
              <a:t>basys3</a:t>
            </a:r>
            <a:endParaRPr lang="en-US" altLang="zh-CN" dirty="0"/>
          </a:p>
          <a:p>
            <a:r>
              <a:rPr lang="zh-CN" altLang="en-US" dirty="0"/>
              <a:t>板。</a:t>
            </a:r>
            <a:endParaRPr lang="en-US" altLang="zh-CN" dirty="0"/>
          </a:p>
          <a:p>
            <a:r>
              <a:rPr lang="zh-CN" altLang="en-US" dirty="0"/>
              <a:t>之后</a:t>
            </a:r>
            <a:r>
              <a:rPr lang="en-US" altLang="zh-CN" dirty="0"/>
              <a:t>ppt</a:t>
            </a:r>
            <a:r>
              <a:rPr lang="zh-CN" altLang="en-US" dirty="0"/>
              <a:t>也会发到群里，大家可以进行尝试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5A7C-6456-4725-B7EB-0CB42AD44D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145D2-AE58-4090-B1F5-0449073D5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7C0E3-8059-4463-82C6-A3032C41A6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3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customXml" Target="../ink/ink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5997" y="789569"/>
            <a:ext cx="9144000" cy="1355486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Basys3 </a:t>
            </a:r>
            <a:r>
              <a:rPr lang="zh-CN" altLang="en-US" sz="7200" dirty="0"/>
              <a:t>入门教程</a:t>
            </a:r>
            <a:endParaRPr lang="zh-CN" altLang="en-US" sz="7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1915" y="2601827"/>
            <a:ext cx="5025093" cy="3825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3187"/>
            <a:ext cx="10515600" cy="1325563"/>
          </a:xfrm>
        </p:spPr>
        <p:txBody>
          <a:bodyPr/>
          <a:lstStyle/>
          <a:p>
            <a:r>
              <a:rPr lang="zh-CN" altLang="en-US" b="1" dirty="0"/>
              <a:t>引脚分配图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535" y="1330531"/>
            <a:ext cx="9724929" cy="51406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七段数码管显示实验</a:t>
            </a:r>
            <a:endParaRPr lang="zh-CN" altLang="en-US" b="1" dirty="0"/>
          </a:p>
        </p:txBody>
      </p:sp>
      <p:pic>
        <p:nvPicPr>
          <p:cNvPr id="4" name="d7aeb1ff0cc5ef16cd8441dc9b77029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 rot="16200000">
            <a:off x="4095935" y="1215597"/>
            <a:ext cx="3857625" cy="6801219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9129"/>
            <a:ext cx="9603154" cy="2097698"/>
          </a:xfrm>
        </p:spPr>
        <p:txBody>
          <a:bodyPr/>
          <a:lstStyle/>
          <a:p>
            <a:r>
              <a:rPr lang="zh-CN" altLang="en-US" dirty="0"/>
              <a:t>实验目标：在七段数码管上显示</a:t>
            </a:r>
            <a:r>
              <a:rPr lang="en-US" altLang="zh-CN" dirty="0"/>
              <a:t>1234</a:t>
            </a:r>
            <a:r>
              <a:rPr lang="zh-CN" altLang="en-US" dirty="0"/>
              <a:t>和</a:t>
            </a:r>
            <a:r>
              <a:rPr lang="en-US" altLang="zh-CN" dirty="0"/>
              <a:t>4321</a:t>
            </a:r>
            <a:r>
              <a:rPr lang="zh-CN" altLang="en-US" dirty="0"/>
              <a:t>两组数字，并可以通过拨键开关进行交替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33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 </a:t>
            </a:r>
            <a:r>
              <a:rPr lang="zh-CN" altLang="en-US" sz="3200" dirty="0"/>
              <a:t>打开</a:t>
            </a:r>
            <a:r>
              <a:rPr lang="en-US" altLang="zh-CN" sz="3200" dirty="0" err="1"/>
              <a:t>Vivado</a:t>
            </a:r>
            <a:r>
              <a:rPr lang="zh-CN" altLang="en-US" sz="3200" dirty="0"/>
              <a:t>并点击创建工程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353" y="1596903"/>
            <a:ext cx="8295293" cy="43271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786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2. </a:t>
            </a:r>
            <a:r>
              <a:rPr lang="zh-CN" altLang="en-US" sz="3200" dirty="0"/>
              <a:t>设定</a:t>
            </a:r>
            <a:r>
              <a:rPr lang="en-US" altLang="zh-CN" sz="3200" dirty="0"/>
              <a:t>project</a:t>
            </a:r>
            <a:r>
              <a:rPr lang="zh-CN" altLang="en-US" sz="3200" dirty="0"/>
              <a:t>名称为</a:t>
            </a:r>
            <a:r>
              <a:rPr lang="en-US" altLang="zh-CN" sz="3200" dirty="0"/>
              <a:t>display_7seg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801" y="1462590"/>
            <a:ext cx="8914245" cy="49147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3. </a:t>
            </a:r>
            <a:r>
              <a:rPr lang="zh-CN" altLang="en-US" sz="3200" dirty="0"/>
              <a:t>选择第一项</a:t>
            </a:r>
            <a:r>
              <a:rPr lang="en-US" altLang="zh-CN" sz="3200" dirty="0"/>
              <a:t>RTL Project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118" y="1385888"/>
            <a:ext cx="9123236" cy="51791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4. </a:t>
            </a:r>
            <a:r>
              <a:rPr lang="zh-CN" altLang="en-US" sz="3200" dirty="0"/>
              <a:t>我们先不添加源文件。设置编程语言和仿真语言都是</a:t>
            </a:r>
            <a:r>
              <a:rPr lang="en-US" altLang="zh-CN" sz="3200" dirty="0"/>
              <a:t>Verilog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160" y="1234832"/>
            <a:ext cx="8618536" cy="52580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5. </a:t>
            </a:r>
            <a:r>
              <a:rPr lang="zh-CN" altLang="en-US" sz="3200" dirty="0"/>
              <a:t>选择</a:t>
            </a:r>
            <a:r>
              <a:rPr lang="en-US" altLang="zh-CN" sz="3200" dirty="0"/>
              <a:t>FPGA</a:t>
            </a:r>
            <a:r>
              <a:rPr lang="zh-CN" altLang="en-US" sz="3200" dirty="0"/>
              <a:t>芯片，如下图选择</a:t>
            </a:r>
            <a:r>
              <a:rPr lang="en-US" altLang="zh-CN" sz="3200" dirty="0"/>
              <a:t>xc7a35tcpg236-1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3062" y="1155350"/>
            <a:ext cx="8805876" cy="54538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6. </a:t>
            </a:r>
            <a:r>
              <a:rPr lang="zh-CN" altLang="en-US" sz="3200" dirty="0"/>
              <a:t>完成设置。成功创建工程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399" y="1136101"/>
            <a:ext cx="9053248" cy="54678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7. </a:t>
            </a:r>
            <a:r>
              <a:rPr lang="zh-CN" altLang="en-US" sz="3200" dirty="0"/>
              <a:t>添加源文件。也就是电路逻辑代码所在的地方。右键</a:t>
            </a:r>
            <a:r>
              <a:rPr lang="en-US" altLang="zh-CN" sz="3200" dirty="0"/>
              <a:t>Design source</a:t>
            </a:r>
            <a:r>
              <a:rPr lang="zh-CN" altLang="en-US" sz="3200" dirty="0"/>
              <a:t>按钮并选择</a:t>
            </a:r>
            <a:r>
              <a:rPr lang="en-US" altLang="zh-CN" sz="3200" dirty="0"/>
              <a:t>Add Source</a:t>
            </a:r>
            <a:r>
              <a:rPr lang="zh-CN" altLang="en-US" sz="3200" dirty="0"/>
              <a:t>。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9275" y="1416694"/>
            <a:ext cx="8479100" cy="5076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8. </a:t>
            </a:r>
            <a:r>
              <a:rPr lang="zh-CN" altLang="en-US" sz="3200" dirty="0"/>
              <a:t>选择第二个选项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167" y="1309998"/>
            <a:ext cx="9055114" cy="49344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Basys3 </a:t>
            </a:r>
            <a:r>
              <a:rPr lang="zh-CN" altLang="en-US" b="1" dirty="0"/>
              <a:t>硬件电路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dirty="0"/>
              <a:t>Basys3 </a:t>
            </a:r>
            <a:r>
              <a:rPr lang="zh-CN" altLang="en-US" dirty="0"/>
              <a:t>板是围绕着</a:t>
            </a:r>
            <a:r>
              <a:rPr lang="en-US" altLang="zh-CN" dirty="0"/>
              <a:t>Xilinx FPGA</a:t>
            </a:r>
            <a:r>
              <a:rPr lang="zh-CN" altLang="en-US" dirty="0"/>
              <a:t>芯片</a:t>
            </a:r>
            <a:r>
              <a:rPr lang="en-US" altLang="zh-CN" dirty="0"/>
              <a:t>XC7A35T-1CPG236C</a:t>
            </a:r>
            <a:r>
              <a:rPr lang="zh-CN" altLang="en-US" dirty="0"/>
              <a:t>搭建的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为想学习</a:t>
            </a:r>
            <a:r>
              <a:rPr lang="en-US" altLang="zh-CN" dirty="0"/>
              <a:t>FPGA</a:t>
            </a:r>
            <a:r>
              <a:rPr lang="zh-CN" altLang="en-US" dirty="0"/>
              <a:t>和数字电路设计的用户提供了一个理想的平台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集成好了大量</a:t>
            </a:r>
            <a:r>
              <a:rPr lang="en-US" altLang="zh-CN" dirty="0"/>
              <a:t>I/O</a:t>
            </a:r>
            <a:r>
              <a:rPr lang="zh-CN" altLang="en-US" dirty="0"/>
              <a:t>设备和</a:t>
            </a:r>
            <a:r>
              <a:rPr lang="en-US" altLang="zh-CN" dirty="0"/>
              <a:t>FPGA</a:t>
            </a:r>
            <a:r>
              <a:rPr lang="zh-CN" altLang="en-US" dirty="0"/>
              <a:t>所需的支持电路，一般用户在使用时已无需增加额外器件。</a:t>
            </a:r>
            <a:endParaRPr lang="en-US" altLang="zh-CN" dirty="0"/>
          </a:p>
          <a:p>
            <a:pPr>
              <a:spcAft>
                <a:spcPts val="1200"/>
              </a:spcAft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9. </a:t>
            </a:r>
            <a:r>
              <a:rPr lang="zh-CN" altLang="en-US" sz="3200" dirty="0"/>
              <a:t>弹出这个窗口后，点击创建文件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251" y="1234832"/>
            <a:ext cx="7663743" cy="50238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10. </a:t>
            </a:r>
            <a:r>
              <a:rPr lang="zh-CN" altLang="en-US" sz="3200" dirty="0"/>
              <a:t>填写源文件名称为</a:t>
            </a:r>
            <a:r>
              <a:rPr lang="en-US" altLang="zh-CN" sz="3200" dirty="0"/>
              <a:t>display_7seg</a:t>
            </a:r>
            <a:r>
              <a:rPr lang="zh-CN" altLang="en-US" sz="3200" dirty="0"/>
              <a:t>，并完成创建。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5799" y="1210397"/>
            <a:ext cx="4576816" cy="2493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17" y="4140922"/>
            <a:ext cx="6768083" cy="25920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11. </a:t>
            </a:r>
            <a:r>
              <a:rPr lang="zh-CN" altLang="en-US" sz="3200" dirty="0"/>
              <a:t>给源文件定义模块，为模块声明输入和输出端口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1848" y="1234832"/>
            <a:ext cx="7228303" cy="51381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12. </a:t>
            </a:r>
            <a:r>
              <a:rPr lang="zh-CN" altLang="en-US" sz="3200" dirty="0"/>
              <a:t>在源文件中编写电路逻辑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826" y="1234832"/>
            <a:ext cx="9233143" cy="53122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2653" y="640264"/>
            <a:ext cx="8266693" cy="5779371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2791" y="929675"/>
            <a:ext cx="6446417" cy="343557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60046" y="4851156"/>
            <a:ext cx="10515600" cy="161998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当阈值</a:t>
            </a:r>
            <a:r>
              <a:rPr lang="en-US" altLang="zh-CN" sz="2400" dirty="0"/>
              <a:t>T1MS</a:t>
            </a:r>
            <a:r>
              <a:rPr lang="zh-CN" altLang="en-US" sz="2400" dirty="0"/>
              <a:t>设置的比较低时，</a:t>
            </a:r>
            <a:r>
              <a:rPr lang="en-US" altLang="zh-CN" sz="2400" dirty="0"/>
              <a:t>select</a:t>
            </a:r>
            <a:r>
              <a:rPr lang="zh-CN" altLang="en-US" sz="2400" dirty="0"/>
              <a:t>跳变速度快，</a:t>
            </a:r>
            <a:r>
              <a:rPr lang="en-US" altLang="zh-CN" sz="2400" dirty="0"/>
              <a:t>1234</a:t>
            </a:r>
            <a:r>
              <a:rPr lang="zh-CN" altLang="en-US" sz="2400" dirty="0"/>
              <a:t>数字交替速度也快。由于视觉暂留效应，我们会觉得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个数字是一直显示的。</a:t>
            </a:r>
            <a:br>
              <a:rPr lang="en-US" altLang="zh-CN" sz="2400" dirty="0"/>
            </a:br>
            <a:br>
              <a:rPr lang="en-US" altLang="zh-CN" sz="2400" dirty="0"/>
            </a:br>
            <a:r>
              <a:rPr lang="zh-CN" altLang="en-US" sz="2400" dirty="0"/>
              <a:t>如果逐渐将阈值调大，我们就可以看到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个数字交替显示的画面。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8f2730d3326df792558a1b98a8089b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 rot="5400000">
            <a:off x="2011315" y="814801"/>
            <a:ext cx="2940973" cy="5228397"/>
          </a:xfrm>
          <a:prstGeom prst="rect">
            <a:avLst/>
          </a:prstGeom>
        </p:spPr>
      </p:pic>
      <p:pic>
        <p:nvPicPr>
          <p:cNvPr id="9" name="ac98496fe1295bd8f55ade75b60a4767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7571914" y="815119"/>
            <a:ext cx="2940972" cy="5227760"/>
          </a:xfrm>
        </p:spPr>
      </p:pic>
      <p:sp>
        <p:nvSpPr>
          <p:cNvPr id="3" name="文本框 2"/>
          <p:cNvSpPr txBox="1"/>
          <p:nvPr/>
        </p:nvSpPr>
        <p:spPr>
          <a:xfrm>
            <a:off x="2703999" y="5181917"/>
            <a:ext cx="237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T1MS = 50000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95656" y="5181917"/>
            <a:ext cx="237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T1MS = 3000000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13. </a:t>
            </a:r>
            <a:r>
              <a:rPr lang="zh-CN" altLang="en-US" sz="3200" dirty="0"/>
              <a:t>在写完电路逻辑后，我们先对代码仿真，检查逻辑是否正确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071" y="1234832"/>
            <a:ext cx="8963858" cy="531970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14. </a:t>
            </a:r>
            <a:r>
              <a:rPr lang="zh-CN" altLang="en-US" sz="3200" dirty="0"/>
              <a:t>选择第三个新建仿真文件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4155" y="1234832"/>
            <a:ext cx="8143689" cy="531962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15. </a:t>
            </a:r>
            <a:r>
              <a:rPr lang="zh-CN" altLang="en-US" sz="3200" dirty="0"/>
              <a:t>设置文件名为</a:t>
            </a:r>
            <a:r>
              <a:rPr lang="en-US" altLang="zh-CN" sz="3200" dirty="0"/>
              <a:t>display_7seg_tb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2597" y="1667499"/>
            <a:ext cx="7186806" cy="38841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/>
          <a:lstStyle/>
          <a:p>
            <a:r>
              <a:rPr lang="en-US" altLang="zh-CN" b="1" dirty="0"/>
              <a:t>FPGA vs ASIC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0128" cy="4351338"/>
          </a:xfrm>
        </p:spPr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Field Programmable Gate Array</a:t>
            </a:r>
            <a:r>
              <a:rPr lang="zh-CN" altLang="en-US" dirty="0"/>
              <a:t>）现场可编程门电路</a:t>
            </a:r>
            <a:endParaRPr lang="en-US" altLang="zh-CN" dirty="0"/>
          </a:p>
          <a:p>
            <a:r>
              <a:rPr lang="en-US" altLang="zh-CN" dirty="0"/>
              <a:t>ASIC</a:t>
            </a:r>
            <a:r>
              <a:rPr lang="zh-CN" altLang="en-US" dirty="0"/>
              <a:t>（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Application Specific Integrated Circuit</a:t>
            </a:r>
            <a:r>
              <a:rPr lang="zh-CN" altLang="en-US" dirty="0"/>
              <a:t>）特殊应用集成电路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顾名思义，它可以通过编程快速地控制硬件来实现我们需要的电路逻辑，并且这个过程可以反复擦写的。但它的缺点是，比起</a:t>
            </a:r>
            <a:r>
              <a:rPr lang="en-US" altLang="zh-CN" dirty="0"/>
              <a:t>ASIC</a:t>
            </a:r>
            <a:r>
              <a:rPr lang="zh-CN" altLang="en-US" dirty="0"/>
              <a:t>性能较差。</a:t>
            </a:r>
            <a:endParaRPr lang="en-US" altLang="zh-CN" dirty="0"/>
          </a:p>
          <a:p>
            <a:r>
              <a:rPr lang="en-US" altLang="zh-CN" dirty="0"/>
              <a:t>ASIC</a:t>
            </a:r>
            <a:r>
              <a:rPr lang="zh-CN" altLang="en-US" dirty="0"/>
              <a:t>一般需要较长的开发周期，且一旦有问题，成片全部作废。但它比起</a:t>
            </a:r>
            <a:r>
              <a:rPr lang="en-US" altLang="zh-CN" dirty="0"/>
              <a:t>FPGA</a:t>
            </a:r>
            <a:r>
              <a:rPr lang="zh-CN" altLang="en-US" dirty="0"/>
              <a:t>有着体积更小，功耗更低，性能更强的优点。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16. </a:t>
            </a:r>
            <a:r>
              <a:rPr lang="zh-CN" altLang="en-US" sz="3200" dirty="0"/>
              <a:t>创建仿真文件后，编写仿真文件代码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350" y="1490458"/>
            <a:ext cx="9819300" cy="45117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9866" y="231170"/>
            <a:ext cx="8852268" cy="639565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17. </a:t>
            </a:r>
            <a:r>
              <a:rPr lang="zh-CN" altLang="en-US" sz="3200" dirty="0"/>
              <a:t>运行仿真，点击</a:t>
            </a:r>
            <a:r>
              <a:rPr lang="en-US" altLang="zh-CN" sz="3200" dirty="0"/>
              <a:t>Run Simulation -&gt; Run Behavioral Simulation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633" y="1148862"/>
            <a:ext cx="9698734" cy="54936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18. </a:t>
            </a:r>
            <a:r>
              <a:rPr lang="zh-CN" altLang="en-US" sz="3200" dirty="0"/>
              <a:t>仿真检查结果正确后，对源代码进行综合，点击</a:t>
            </a:r>
            <a:r>
              <a:rPr lang="en-US" altLang="zh-CN" sz="3200" dirty="0"/>
              <a:t>run synthesis</a:t>
            </a:r>
            <a:r>
              <a:rPr lang="zh-CN" altLang="en-US" sz="3200" dirty="0"/>
              <a:t>。所谓综合就是将</a:t>
            </a:r>
            <a:r>
              <a:rPr lang="en-US" altLang="zh-CN" sz="3200" dirty="0"/>
              <a:t>RTL</a:t>
            </a:r>
            <a:r>
              <a:rPr lang="zh-CN" altLang="en-US" sz="3200" dirty="0"/>
              <a:t>转换为门电路级表示和</a:t>
            </a:r>
            <a:r>
              <a:rPr lang="en-US" altLang="zh-CN" sz="3200" dirty="0"/>
              <a:t>FPGA</a:t>
            </a:r>
            <a:r>
              <a:rPr lang="zh-CN" altLang="en-US" sz="3200" dirty="0"/>
              <a:t>的源语。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4226" y="1527077"/>
            <a:ext cx="8501968" cy="50350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19.</a:t>
            </a:r>
            <a:r>
              <a:rPr lang="zh-CN" altLang="en-US" sz="3200" dirty="0"/>
              <a:t>综合完成后，先别点击</a:t>
            </a:r>
            <a:r>
              <a:rPr lang="en-US" altLang="zh-CN" sz="3200" dirty="0"/>
              <a:t>Run Implementation</a:t>
            </a:r>
            <a:r>
              <a:rPr lang="zh-CN" altLang="en-US" sz="3200" dirty="0"/>
              <a:t>。在下图中点击关闭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0632" y="1844673"/>
            <a:ext cx="4790736" cy="37958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20. </a:t>
            </a:r>
            <a:r>
              <a:rPr lang="zh-CN" altLang="en-US" sz="3200" dirty="0"/>
              <a:t>添加约束，分配引脚和电平。右击约束子目录下文件夹，选择</a:t>
            </a:r>
            <a:r>
              <a:rPr lang="en-US" altLang="zh-CN" sz="3200" dirty="0"/>
              <a:t>Add-Source</a:t>
            </a:r>
            <a:r>
              <a:rPr lang="zh-CN" altLang="en-US" sz="3200" dirty="0"/>
              <a:t>。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2776" y="1265770"/>
            <a:ext cx="8802024" cy="529463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21. </a:t>
            </a:r>
            <a:r>
              <a:rPr lang="zh-CN" altLang="en-US" sz="3200" dirty="0"/>
              <a:t>选择</a:t>
            </a:r>
            <a:r>
              <a:rPr lang="en-US" altLang="zh-CN" sz="3200" dirty="0"/>
              <a:t>Add or Create Constraints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923" y="1270024"/>
            <a:ext cx="9048154" cy="52306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21. </a:t>
            </a:r>
            <a:r>
              <a:rPr lang="zh-CN" altLang="en-US" sz="3200" dirty="0"/>
              <a:t>点击</a:t>
            </a:r>
            <a:r>
              <a:rPr lang="en-US" altLang="zh-CN" sz="3200" dirty="0"/>
              <a:t>Create File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1402" y="1227017"/>
            <a:ext cx="7680072" cy="496945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22. </a:t>
            </a:r>
            <a:r>
              <a:rPr lang="zh-CN" altLang="en-US" sz="3200" dirty="0"/>
              <a:t>设置约束文件类型为</a:t>
            </a:r>
            <a:r>
              <a:rPr lang="en-US" altLang="zh-CN" sz="3200" dirty="0"/>
              <a:t>XDC</a:t>
            </a:r>
            <a:r>
              <a:rPr lang="zh-CN" altLang="en-US" sz="3200" dirty="0"/>
              <a:t>，文件名为</a:t>
            </a:r>
            <a:r>
              <a:rPr lang="en-US" altLang="zh-CN" sz="3200" dirty="0"/>
              <a:t>display_7seg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021" y="1912447"/>
            <a:ext cx="6493958" cy="303310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23. </a:t>
            </a:r>
            <a:r>
              <a:rPr lang="zh-CN" altLang="en-US" sz="3200" dirty="0"/>
              <a:t>编写约束文件如下：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5311" y="1171244"/>
            <a:ext cx="7910228" cy="5511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Basys3 </a:t>
            </a:r>
            <a:r>
              <a:rPr lang="zh-CN" altLang="en-US" b="1" dirty="0"/>
              <a:t>硬件电路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06" y="1825935"/>
            <a:ext cx="6925557" cy="40725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63" y="1142940"/>
            <a:ext cx="4131237" cy="2286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342" y="3862194"/>
            <a:ext cx="3755670" cy="23023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3485525" y="-957477"/>
              <a:ext cx="36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3485525" y="-957477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6934685" y="-1006437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6934685" y="-1006437"/>
                <a:ext cx="360" cy="360"/>
              </a:xfrm>
              <a:prstGeom prst="rect"/>
            </p:spPr>
          </p:pic>
        </mc:Fallback>
      </mc:AlternateContent>
      <p:sp>
        <p:nvSpPr>
          <p:cNvPr id="16" name="等腰三角形 15"/>
          <p:cNvSpPr/>
          <p:nvPr/>
        </p:nvSpPr>
        <p:spPr>
          <a:xfrm>
            <a:off x="7529992" y="2212327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7529992" y="2486201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7529992" y="2719165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7529992" y="2990142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7529992" y="5715060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7529992" y="5208223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7529992" y="5939821"/>
            <a:ext cx="159560" cy="1472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852" y="701188"/>
            <a:ext cx="11095892" cy="86970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我们也可以直接在</a:t>
            </a:r>
            <a:r>
              <a:rPr lang="en-US" altLang="zh-CN" sz="3200" dirty="0"/>
              <a:t>I/O Ports</a:t>
            </a:r>
            <a:r>
              <a:rPr lang="zh-CN" altLang="en-US" sz="3200" dirty="0"/>
              <a:t>界面来分配引脚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142" y="1945178"/>
            <a:ext cx="10775716" cy="29676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24. </a:t>
            </a:r>
            <a:r>
              <a:rPr lang="zh-CN" altLang="en-US" sz="3200" dirty="0"/>
              <a:t>点击</a:t>
            </a:r>
            <a:r>
              <a:rPr lang="en-US" altLang="zh-CN" sz="3200" dirty="0"/>
              <a:t>Run implementation</a:t>
            </a:r>
            <a:r>
              <a:rPr lang="zh-CN" altLang="en-US" sz="3200" dirty="0"/>
              <a:t>。</a:t>
            </a:r>
            <a:r>
              <a:rPr lang="en-US" altLang="zh-CN" sz="3200" dirty="0" err="1"/>
              <a:t>Vivado</a:t>
            </a:r>
            <a:r>
              <a:rPr lang="zh-CN" altLang="en-US" sz="3200" dirty="0"/>
              <a:t>将根据我们分配的引脚进行电路的布局。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2203" y="1370411"/>
            <a:ext cx="8527593" cy="50379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25. </a:t>
            </a:r>
            <a:r>
              <a:rPr lang="zh-CN" altLang="en-US" sz="3200" dirty="0"/>
              <a:t>选择</a:t>
            </a:r>
            <a:r>
              <a:rPr lang="en-US" altLang="zh-CN" sz="3200" dirty="0"/>
              <a:t>Generate Bitstream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7340" y="1531272"/>
            <a:ext cx="4708195" cy="40768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26. </a:t>
            </a:r>
            <a:r>
              <a:rPr lang="zh-CN" altLang="en-US" sz="3200" dirty="0"/>
              <a:t>点击</a:t>
            </a:r>
            <a:r>
              <a:rPr lang="en-US" altLang="zh-CN" sz="3200" dirty="0"/>
              <a:t>Hardware Manager</a:t>
            </a:r>
            <a:r>
              <a:rPr lang="zh-CN" altLang="en-US" sz="3200" dirty="0"/>
              <a:t>，打开</a:t>
            </a:r>
            <a:r>
              <a:rPr lang="en-US" altLang="zh-CN" sz="3200" dirty="0"/>
              <a:t>New hardware</a:t>
            </a:r>
            <a:r>
              <a:rPr lang="zh-CN" altLang="en-US" sz="3200" dirty="0"/>
              <a:t>。</a:t>
            </a:r>
            <a:r>
              <a:rPr lang="en-US" altLang="zh-CN" sz="3200" dirty="0" err="1"/>
              <a:t>Vivado</a:t>
            </a:r>
            <a:r>
              <a:rPr lang="zh-CN" altLang="en-US" sz="3200" dirty="0"/>
              <a:t>会自动扫描我们连接的</a:t>
            </a:r>
            <a:r>
              <a:rPr lang="en-US" altLang="zh-CN" sz="3200" dirty="0"/>
              <a:t>Basys3</a:t>
            </a:r>
            <a:r>
              <a:rPr lang="zh-CN" altLang="en-US" sz="3200" dirty="0"/>
              <a:t>板，并识别</a:t>
            </a:r>
            <a:r>
              <a:rPr lang="en-US" altLang="zh-CN" sz="3200" dirty="0"/>
              <a:t>FPGA</a:t>
            </a:r>
            <a:r>
              <a:rPr lang="zh-CN" altLang="en-US" sz="3200" dirty="0"/>
              <a:t>芯片型号。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923" y="1506851"/>
            <a:ext cx="9236154" cy="422964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86970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27. </a:t>
            </a:r>
            <a:r>
              <a:rPr lang="zh-CN" altLang="en-US" sz="3200" dirty="0"/>
              <a:t>右击</a:t>
            </a:r>
            <a:r>
              <a:rPr lang="en-US" altLang="zh-CN" sz="3200" dirty="0"/>
              <a:t>FPGA</a:t>
            </a:r>
            <a:r>
              <a:rPr lang="zh-CN" altLang="en-US" sz="3200" dirty="0"/>
              <a:t>芯片，选择</a:t>
            </a:r>
            <a:r>
              <a:rPr lang="en-US" altLang="zh-CN" sz="3200" dirty="0"/>
              <a:t>Program Device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574" y="1375592"/>
            <a:ext cx="9166852" cy="484262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28. </a:t>
            </a:r>
            <a:r>
              <a:rPr lang="zh-CN" altLang="en-US" sz="3200" dirty="0"/>
              <a:t>选择前面生成的</a:t>
            </a:r>
            <a:r>
              <a:rPr lang="en-US" altLang="zh-CN" sz="3200" dirty="0"/>
              <a:t>bit</a:t>
            </a:r>
            <a:r>
              <a:rPr lang="zh-CN" altLang="en-US" sz="3200" dirty="0"/>
              <a:t>文件并点击</a:t>
            </a:r>
            <a:r>
              <a:rPr lang="en-US" altLang="zh-CN" sz="3200" dirty="0"/>
              <a:t>Program</a:t>
            </a:r>
            <a:r>
              <a:rPr lang="zh-CN" altLang="en-US" sz="3200" dirty="0"/>
              <a:t>。对于</a:t>
            </a:r>
            <a:r>
              <a:rPr lang="en-US" altLang="zh-CN" sz="3200" dirty="0"/>
              <a:t>Debug Probes file</a:t>
            </a:r>
            <a:r>
              <a:rPr lang="zh-CN" altLang="en-US" sz="3200" dirty="0"/>
              <a:t>栏，如果第一次操作保持空白即可。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787" y="1779009"/>
            <a:ext cx="8858426" cy="31177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29. </a:t>
            </a:r>
            <a:r>
              <a:rPr lang="zh-CN" altLang="en-US" sz="3200" dirty="0"/>
              <a:t>此时可以看到板子成功显示出了</a:t>
            </a:r>
            <a:r>
              <a:rPr lang="en-US" altLang="zh-CN" sz="3200" dirty="0"/>
              <a:t>1234</a:t>
            </a:r>
            <a:r>
              <a:rPr lang="zh-CN" altLang="en-US" sz="3200" dirty="0"/>
              <a:t>。但断电之后就会消失，需要重新烧录。</a:t>
            </a:r>
            <a:endParaRPr lang="zh-CN" altLang="en-US" sz="3200" dirty="0"/>
          </a:p>
        </p:txBody>
      </p:sp>
      <p:pic>
        <p:nvPicPr>
          <p:cNvPr id="4" name="d7aeb1ff0cc5ef16cd8441dc9b77029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 rot="16200000">
            <a:off x="4056858" y="555978"/>
            <a:ext cx="3857625" cy="6801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30. </a:t>
            </a:r>
            <a:r>
              <a:rPr lang="zh-CN" altLang="en-US" sz="3200" dirty="0"/>
              <a:t>如果希望程序掉电不丢失，可以将程序烧录到</a:t>
            </a:r>
            <a:r>
              <a:rPr lang="en-US" altLang="zh-CN" sz="3200" dirty="0"/>
              <a:t>ROM</a:t>
            </a:r>
            <a:r>
              <a:rPr lang="zh-CN" altLang="en-US" sz="3200" dirty="0"/>
              <a:t>里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3423" y="1720729"/>
            <a:ext cx="8590608" cy="402611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31. </a:t>
            </a:r>
            <a:r>
              <a:rPr lang="zh-CN" altLang="en-US" sz="3200" dirty="0"/>
              <a:t>在下图中选择</a:t>
            </a:r>
            <a:r>
              <a:rPr lang="en-US" altLang="zh-CN" sz="3200" dirty="0"/>
              <a:t>bin</a:t>
            </a:r>
            <a:r>
              <a:rPr lang="zh-CN" altLang="en-US" sz="3200" dirty="0"/>
              <a:t>文件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1692" y="1367411"/>
            <a:ext cx="7008615" cy="498892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32. </a:t>
            </a:r>
            <a:r>
              <a:rPr lang="zh-CN" altLang="en-US" sz="3200" dirty="0"/>
              <a:t>重新点击</a:t>
            </a:r>
            <a:r>
              <a:rPr lang="en-US" altLang="zh-CN" sz="3200" dirty="0"/>
              <a:t>Generate Bitstream </a:t>
            </a:r>
            <a:r>
              <a:rPr lang="zh-CN" altLang="en-US" sz="3200" dirty="0"/>
              <a:t>生成</a:t>
            </a:r>
            <a:r>
              <a:rPr lang="en-US" altLang="zh-CN" sz="3200" dirty="0"/>
              <a:t>.bin</a:t>
            </a:r>
            <a:r>
              <a:rPr lang="zh-CN" altLang="en-US" sz="3200" dirty="0"/>
              <a:t>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1902" y="1734472"/>
            <a:ext cx="4708195" cy="40768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4752"/>
          </a:xfrm>
        </p:spPr>
        <p:txBody>
          <a:bodyPr/>
          <a:lstStyle/>
          <a:p>
            <a:r>
              <a:rPr lang="zh-CN" altLang="en-US" b="1" dirty="0"/>
              <a:t>电源电路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6054" y="1593989"/>
            <a:ext cx="4093485" cy="3670022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517854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altLang="zh-CN" dirty="0"/>
              <a:t>Basys3</a:t>
            </a:r>
            <a:r>
              <a:rPr lang="zh-CN" altLang="en-US" dirty="0"/>
              <a:t>板提供了两种供电方式：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第一种是在</a:t>
            </a:r>
            <a:r>
              <a:rPr lang="en-US" altLang="zh-CN" dirty="0"/>
              <a:t>13</a:t>
            </a:r>
            <a:r>
              <a:rPr lang="zh-CN" altLang="en-US" dirty="0"/>
              <a:t>这里通过</a:t>
            </a:r>
            <a:r>
              <a:rPr lang="en-US" altLang="zh-CN" dirty="0"/>
              <a:t>USB-A</a:t>
            </a:r>
            <a:r>
              <a:rPr lang="zh-CN" altLang="en-US" dirty="0"/>
              <a:t>进行供电同时进行数据传输；第二种是在</a:t>
            </a:r>
            <a:r>
              <a:rPr lang="en-US" altLang="zh-CN" dirty="0"/>
              <a:t>14</a:t>
            </a:r>
            <a:r>
              <a:rPr lang="zh-CN" altLang="en-US" dirty="0"/>
              <a:t>这里用外接</a:t>
            </a:r>
            <a:r>
              <a:rPr lang="en-US" altLang="zh-CN" dirty="0"/>
              <a:t>5V</a:t>
            </a:r>
            <a:r>
              <a:rPr lang="zh-CN" altLang="en-US" dirty="0"/>
              <a:t>电源通过接线柱进行供电。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我们可以通过</a:t>
            </a:r>
            <a:r>
              <a:rPr lang="en-US" altLang="zh-CN" dirty="0"/>
              <a:t>16</a:t>
            </a:r>
            <a:r>
              <a:rPr lang="zh-CN" altLang="en-US" dirty="0"/>
              <a:t>的跳线帽来选择我们使用哪种供电方式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en-US" altLang="zh-CN" dirty="0"/>
              <a:t>15</a:t>
            </a:r>
            <a:r>
              <a:rPr lang="zh-CN" altLang="en-US" dirty="0"/>
              <a:t>是电源的拨键开关，选择是否通电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/>
              <a:t>实验一般使用</a:t>
            </a:r>
            <a:r>
              <a:rPr lang="en-US" altLang="zh-CN" dirty="0"/>
              <a:t>USB-A</a:t>
            </a:r>
            <a:r>
              <a:rPr lang="zh-CN" altLang="en-US" dirty="0"/>
              <a:t>接口进行供电和数据传输即可</a:t>
            </a:r>
            <a:endParaRPr lang="en-US" altLang="zh-C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33. </a:t>
            </a:r>
            <a:r>
              <a:rPr lang="zh-CN" altLang="en-US" sz="3200" dirty="0"/>
              <a:t>在硬件管理这里，我们还添加要烧写的</a:t>
            </a:r>
            <a:r>
              <a:rPr lang="en-US" altLang="zh-CN" sz="3200" dirty="0"/>
              <a:t>ROM</a:t>
            </a:r>
            <a:r>
              <a:rPr lang="zh-CN" altLang="en-US" sz="3200" dirty="0"/>
              <a:t>设备型号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1414" y="1645503"/>
            <a:ext cx="8769172" cy="453042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34. </a:t>
            </a:r>
            <a:r>
              <a:rPr lang="zh-CN" altLang="en-US" sz="3200" dirty="0"/>
              <a:t>选择</a:t>
            </a:r>
            <a:r>
              <a:rPr lang="en-US" altLang="zh-CN" sz="3200" dirty="0"/>
              <a:t>Basys3</a:t>
            </a:r>
            <a:r>
              <a:rPr lang="zh-CN" altLang="en-US" sz="3200" dirty="0"/>
              <a:t>板搭载的</a:t>
            </a:r>
            <a:r>
              <a:rPr lang="en-US" altLang="zh-CN" sz="3200" dirty="0"/>
              <a:t>flash</a:t>
            </a:r>
            <a:r>
              <a:rPr lang="zh-CN" altLang="en-US" sz="3200" dirty="0"/>
              <a:t>芯片型号 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461" y="1516185"/>
            <a:ext cx="9269077" cy="471040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492" y="357311"/>
            <a:ext cx="11095892" cy="115887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35.</a:t>
            </a:r>
            <a:r>
              <a:rPr lang="zh-CN" altLang="en-US" sz="3200" dirty="0"/>
              <a:t>在弹出的窗口选择前面生成的</a:t>
            </a:r>
            <a:r>
              <a:rPr lang="en-US" altLang="zh-CN" sz="3200" dirty="0"/>
              <a:t>bin</a:t>
            </a:r>
            <a:r>
              <a:rPr lang="zh-CN" altLang="en-US" sz="3200" dirty="0"/>
              <a:t>文件。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063" y="1396148"/>
            <a:ext cx="8202750" cy="510454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158"/>
          </a:xfrm>
        </p:spPr>
        <p:txBody>
          <a:bodyPr/>
          <a:lstStyle/>
          <a:p>
            <a:r>
              <a:rPr kumimoji="1" lang="zh-CN" altLang="en-US" dirty="0"/>
              <a:t>参考源代码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6402" y="365126"/>
            <a:ext cx="7099300" cy="63119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052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参考源代码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6293" y="0"/>
            <a:ext cx="5027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LED</a:t>
            </a:r>
            <a:r>
              <a:rPr lang="zh-CN" altLang="en-US" b="1" dirty="0"/>
              <a:t>灯电路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446108" cy="2097698"/>
          </a:xfrm>
        </p:spPr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板提供了</a:t>
            </a:r>
            <a:r>
              <a:rPr lang="en-US" altLang="zh-CN" dirty="0"/>
              <a:t>16</a:t>
            </a:r>
            <a:r>
              <a:rPr lang="zh-CN" altLang="en-US" dirty="0"/>
              <a:t>个可编程的</a:t>
            </a:r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FPGA</a:t>
            </a:r>
            <a:r>
              <a:rPr lang="zh-CN" altLang="en-US" dirty="0"/>
              <a:t>输出为高电平时，相应的</a:t>
            </a:r>
            <a:r>
              <a:rPr lang="en-US" altLang="zh-CN" dirty="0"/>
              <a:t>LED</a:t>
            </a:r>
            <a:r>
              <a:rPr lang="zh-CN" altLang="en-US" dirty="0"/>
              <a:t>被点亮；否则</a:t>
            </a:r>
            <a:r>
              <a:rPr lang="en-US" altLang="zh-CN" dirty="0"/>
              <a:t>LED</a:t>
            </a:r>
            <a:r>
              <a:rPr lang="zh-CN" altLang="en-US" dirty="0"/>
              <a:t>熄灭。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430099"/>
            <a:ext cx="7891585" cy="7568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205" y="653070"/>
            <a:ext cx="3576051" cy="5551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拨码开关电路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539892" cy="4351338"/>
          </a:xfrm>
        </p:spPr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也为我们提供了</a:t>
            </a:r>
            <a:r>
              <a:rPr lang="en-US" altLang="zh-CN" dirty="0"/>
              <a:t>16</a:t>
            </a:r>
            <a:r>
              <a:rPr lang="zh-CN" altLang="en-US" dirty="0"/>
              <a:t>个拨键开关</a:t>
            </a:r>
            <a:endParaRPr lang="en-US" altLang="zh-CN" dirty="0"/>
          </a:p>
          <a:p>
            <a:r>
              <a:rPr lang="zh-CN" altLang="en-US" dirty="0"/>
              <a:t>当开关打到下档时，表示</a:t>
            </a:r>
            <a:r>
              <a:rPr lang="en-US" altLang="zh-CN" dirty="0"/>
              <a:t>FPGA</a:t>
            </a:r>
            <a:r>
              <a:rPr lang="zh-CN" altLang="en-US" dirty="0"/>
              <a:t>的输入为低电平，否则为高电平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8523" y="525584"/>
            <a:ext cx="3039789" cy="58068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90" y="4275910"/>
            <a:ext cx="8504925" cy="10541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七位数码管电路</a:t>
            </a:r>
            <a:endParaRPr lang="zh-CN" altLang="en-US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3894" y="4758881"/>
            <a:ext cx="4285743" cy="1323275"/>
          </a:xfrm>
        </p:spPr>
      </p:pic>
      <p:sp>
        <p:nvSpPr>
          <p:cNvPr id="6" name="内容占位符 2"/>
          <p:cNvSpPr txBox="1"/>
          <p:nvPr/>
        </p:nvSpPr>
        <p:spPr>
          <a:xfrm>
            <a:off x="838200" y="1825624"/>
            <a:ext cx="6625492" cy="4504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FPGA</a:t>
            </a:r>
            <a:r>
              <a:rPr lang="zh-CN" altLang="en-US" dirty="0"/>
              <a:t>提供的是一个四位，带小数点的七段共阳数码管。</a:t>
            </a:r>
            <a:endParaRPr lang="en-US" altLang="zh-CN" dirty="0"/>
          </a:p>
          <a:p>
            <a:r>
              <a:rPr lang="zh-CN" altLang="en-US" dirty="0"/>
              <a:t>前四位用来选择数码管哪一位亮</a:t>
            </a:r>
            <a:endParaRPr lang="en-US" altLang="zh-CN" dirty="0"/>
          </a:p>
          <a:p>
            <a:r>
              <a:rPr lang="zh-CN" altLang="en-US" dirty="0"/>
              <a:t>后</a:t>
            </a:r>
            <a:r>
              <a:rPr lang="en-US" altLang="zh-CN" dirty="0"/>
              <a:t>8</a:t>
            </a:r>
            <a:r>
              <a:rPr lang="zh-CN" altLang="en-US" dirty="0"/>
              <a:t>位决定</a:t>
            </a:r>
            <a:r>
              <a:rPr lang="en-US" altLang="zh-CN" dirty="0"/>
              <a:t>7</a:t>
            </a:r>
            <a:r>
              <a:rPr lang="zh-CN" altLang="en-US" dirty="0"/>
              <a:t>段数码管和小数点是否点亮。</a:t>
            </a:r>
            <a:endParaRPr lang="en-US" altLang="zh-CN" dirty="0"/>
          </a:p>
          <a:p>
            <a:r>
              <a:rPr lang="zh-CN" altLang="en-US" dirty="0"/>
              <a:t>输出脚为低电平，则该段位的</a:t>
            </a:r>
            <a:r>
              <a:rPr lang="en-US" altLang="zh-CN" dirty="0"/>
              <a:t>LED</a:t>
            </a:r>
            <a:r>
              <a:rPr lang="zh-CN" altLang="en-US" dirty="0"/>
              <a:t>点亮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502" y="617692"/>
            <a:ext cx="4234932" cy="53955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185" y="97263"/>
            <a:ext cx="10515600" cy="1325563"/>
          </a:xfrm>
        </p:spPr>
        <p:txBody>
          <a:bodyPr/>
          <a:lstStyle/>
          <a:p>
            <a:r>
              <a:rPr lang="zh-CN" altLang="en-US" b="1" dirty="0"/>
              <a:t>引脚分配图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185" y="1188366"/>
            <a:ext cx="8622614" cy="5188988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067" y="2378199"/>
            <a:ext cx="1948594" cy="28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mJlNTRkODU4Mzc2YjVhMzdlN2ZiN2EyZjE2YWUxN2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2048</Words>
  <Application>WPS 演示</Application>
  <PresentationFormat>宽屏</PresentationFormat>
  <Paragraphs>137</Paragraphs>
  <Slides>54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Arial</vt:lpstr>
      <vt:lpstr>宋体</vt:lpstr>
      <vt:lpstr>Wingdings</vt:lpstr>
      <vt:lpstr>-apple-system</vt:lpstr>
      <vt:lpstr>Segoe Print</vt:lpstr>
      <vt:lpstr>等线 Light</vt:lpstr>
      <vt:lpstr>微软雅黑</vt:lpstr>
      <vt:lpstr>Arial Unicode MS</vt:lpstr>
      <vt:lpstr>等线</vt:lpstr>
      <vt:lpstr>Calibri</vt:lpstr>
      <vt:lpstr>Office 主题​​</vt:lpstr>
      <vt:lpstr>Basys3 入门教程</vt:lpstr>
      <vt:lpstr>Basys3 硬件电路</vt:lpstr>
      <vt:lpstr>FPGA vs ASIC</vt:lpstr>
      <vt:lpstr>Basys3 硬件电路</vt:lpstr>
      <vt:lpstr>电源电路</vt:lpstr>
      <vt:lpstr>LED灯电路</vt:lpstr>
      <vt:lpstr>拨码开关电路</vt:lpstr>
      <vt:lpstr>七位数码管电路</vt:lpstr>
      <vt:lpstr>引脚分配图</vt:lpstr>
      <vt:lpstr>引脚分配图</vt:lpstr>
      <vt:lpstr>七段数码管显示实验</vt:lpstr>
      <vt:lpstr>1. 打开Vivado并点击创建工程</vt:lpstr>
      <vt:lpstr>2. 设定project名称为display_7seg</vt:lpstr>
      <vt:lpstr>3. 选择第一项RTL Project</vt:lpstr>
      <vt:lpstr>4. 我们先不添加源文件。设置编程语言和仿真语言都是Verilog</vt:lpstr>
      <vt:lpstr>5. 选择FPGA芯片，如下图选择xc7a35tcpg236-1</vt:lpstr>
      <vt:lpstr>6. 完成设置。成功创建工程</vt:lpstr>
      <vt:lpstr>7. 添加源文件。也就是电路逻辑代码所在的地方。右键Design source按钮并选择Add Source。</vt:lpstr>
      <vt:lpstr>8. 选择第二个选项</vt:lpstr>
      <vt:lpstr>9. 弹出这个窗口后，点击创建文件</vt:lpstr>
      <vt:lpstr>10. 填写源文件名称为display_7seg，并完成创建。</vt:lpstr>
      <vt:lpstr>11. 给源文件定义模块，为模块声明输入和输出端口</vt:lpstr>
      <vt:lpstr>12. 在源文件中编写电路逻辑</vt:lpstr>
      <vt:lpstr>PowerPoint 演示文稿</vt:lpstr>
      <vt:lpstr>当阈值T1MS设置的比较低时，select跳变速度快，1234数字交替速度也快。由于视觉暂留效应，我们会觉得4个数字是一直显示的。  如果逐渐将阈值调大，我们就可以看到4个数字交替显示的画面。</vt:lpstr>
      <vt:lpstr>PowerPoint 演示文稿</vt:lpstr>
      <vt:lpstr>13. 在写完电路逻辑后，我们先对代码仿真，检查逻辑是否正确</vt:lpstr>
      <vt:lpstr>14. 选择第三个新建仿真文件</vt:lpstr>
      <vt:lpstr>15. 设置文件名为display_7seg_tb</vt:lpstr>
      <vt:lpstr>16. 创建仿真文件后，编写仿真文件代码</vt:lpstr>
      <vt:lpstr>PowerPoint 演示文稿</vt:lpstr>
      <vt:lpstr>17. 运行仿真，点击Run Simulation -&gt; Run Behavioral Simulation</vt:lpstr>
      <vt:lpstr>18. 仿真检查结果正确后，对源代码进行综合，点击run synthesis。所谓综合就是将RTL转换为门电路级表示和FPGA的源语。</vt:lpstr>
      <vt:lpstr>19.综合完成后，先别点击Run Implementation。在下图中点击关闭</vt:lpstr>
      <vt:lpstr>20. 添加约束，分配引脚和电平。右击约束子目录下文件夹，选择Add-Source。</vt:lpstr>
      <vt:lpstr>21. 选择Add or Create Constraints</vt:lpstr>
      <vt:lpstr>21. 点击Create File</vt:lpstr>
      <vt:lpstr>22. 设置约束文件类型为XDC，文件名为display_7seg</vt:lpstr>
      <vt:lpstr>23. 编写约束文件如下：</vt:lpstr>
      <vt:lpstr>我们也可以直接在I/O Ports界面来分配引脚</vt:lpstr>
      <vt:lpstr>24. 点击Run implementation。Vivado将根据我们分配的引脚进行电路的布局。</vt:lpstr>
      <vt:lpstr>25. 选择Generate Bitstream</vt:lpstr>
      <vt:lpstr>26. 点击Hardware Manager，打开New hardware。Vivado会自动扫描我们连接的Basys3板，并识别FPGA芯片型号。</vt:lpstr>
      <vt:lpstr>27. 右击FPGA芯片，选择Program Device</vt:lpstr>
      <vt:lpstr>28. 选择前面生成的bit文件并点击Program。对于Debug Probes file栏，如果第一次操作保持空白即可。</vt:lpstr>
      <vt:lpstr>29. 此时可以看到板子成功显示出了1234。但断电之后就会消失，需要重新烧录。</vt:lpstr>
      <vt:lpstr>30. 如果希望程序掉电不丢失，可以将程序烧录到ROM里</vt:lpstr>
      <vt:lpstr>31. 在下图中选择bin文件</vt:lpstr>
      <vt:lpstr>32. 重新点击Generate Bitstream 生成.bin文件</vt:lpstr>
      <vt:lpstr>33. 在硬件管理这里，我们还添加要烧写的ROM设备型号</vt:lpstr>
      <vt:lpstr>34. 选择Basys3板搭载的flash芯片型号 </vt:lpstr>
      <vt:lpstr>35.在弹出的窗口选择前面生成的bin文件。 </vt:lpstr>
      <vt:lpstr>参考源代码</vt:lpstr>
      <vt:lpstr>参考源代码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Basys3 入门</dc:title>
  <dc:creator>sy</dc:creator>
  <cp:lastModifiedBy>帅哥</cp:lastModifiedBy>
  <cp:revision>200</cp:revision>
  <dcterms:created xsi:type="dcterms:W3CDTF">2021-10-25T02:32:00Z</dcterms:created>
  <dcterms:modified xsi:type="dcterms:W3CDTF">2023-12-27T07:46:37Z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BF571E9EFB2E4011A386BC83E27262EB_13</vt:lpwstr>
  </property>
  <property fmtid="{D5CDD505-2E9C-101B-9397-08002B2CF9AE}" pid="3" name="KSOProductBuildVer">
    <vt:lpwstr>2052-12.1.0.16120</vt:lpwstr>
  </property>
</Properties>
</file>